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consolata"/>
      <p:regular r:id="rId17"/>
    </p:embeddedFont>
    <p:embeddedFont>
      <p:font typeface="Inconsolata"/>
      <p:regular r:id="rId18"/>
    </p:embeddedFont>
    <p:embeddedFont>
      <p:font typeface="Fira Sans"/>
      <p:regular r:id="rId19"/>
    </p:embeddedFont>
    <p:embeddedFont>
      <p:font typeface="Fira Sans"/>
      <p:regular r:id="rId20"/>
    </p:embeddedFont>
    <p:embeddedFont>
      <p:font typeface="Fira Sans"/>
      <p:regular r:id="rId21"/>
    </p:embeddedFont>
    <p:embeddedFont>
      <p:font typeface="Fira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4-1.png>
</file>

<file path=ppt/media/image-5-1.png>
</file>

<file path=ppt/media/image-6-1.png>
</file>

<file path=ppt/media/image-6-2.png>
</file>

<file path=ppt/media/image-6-3.png>
</file>

<file path=ppt/media/image-6-4.png>
</file>

<file path=ppt/media/image-6-5.png>
</file>

<file path=ppt/media/image-6-6.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25535"/>
            <a:ext cx="7556421" cy="2934653"/>
          </a:xfrm>
          <a:prstGeom prst="rect">
            <a:avLst/>
          </a:prstGeom>
          <a:noFill/>
          <a:ln/>
        </p:spPr>
        <p:txBody>
          <a:bodyPr wrap="square" lIns="0" tIns="0" rIns="0" bIns="0" rtlCol="0" anchor="t"/>
          <a:lstStyle/>
          <a:p>
            <a:pPr algn="l" indent="0" marL="0">
              <a:lnSpc>
                <a:spcPts val="7700"/>
              </a:lnSpc>
              <a:buNone/>
            </a:pPr>
            <a:r>
              <a:rPr lang="en-US" sz="6150" b="1" dirty="0">
                <a:solidFill>
                  <a:srgbClr val="F94CAF"/>
                </a:solidFill>
                <a:latin typeface="Inconsolata Bold" pitchFamily="34" charset="0"/>
                <a:ea typeface="Inconsolata Bold" pitchFamily="34" charset="-122"/>
                <a:cs typeface="Inconsolata Bold" pitchFamily="34" charset="-120"/>
              </a:rPr>
              <a:t>Kiểm định Kolmogorov-Smirnov Một Mẫu</a:t>
            </a:r>
            <a:endParaRPr lang="en-US" sz="6150" dirty="0"/>
          </a:p>
        </p:txBody>
      </p:sp>
      <p:sp>
        <p:nvSpPr>
          <p:cNvPr id="4" name="Text 1"/>
          <p:cNvSpPr/>
          <p:nvPr/>
        </p:nvSpPr>
        <p:spPr>
          <a:xfrm>
            <a:off x="6280190" y="4700349"/>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Kiểm định Kolmogorov-Smirnov một mẫu là phương pháp thống kê phi tham số quan trọng. Nó so sánh phân phối thực nghiệm của dữ liệu với phân phối lý thuyết. Phương pháp này giúp xác định liệu dữ liệu có tuân theo phân phối cụ thể hay không.</a:t>
            </a:r>
            <a:endParaRPr lang="en-US" sz="1750" dirty="0"/>
          </a:p>
        </p:txBody>
      </p:sp>
      <p:sp>
        <p:nvSpPr>
          <p:cNvPr id="5" name="Shape 2"/>
          <p:cNvSpPr/>
          <p:nvPr/>
        </p:nvSpPr>
        <p:spPr>
          <a:xfrm>
            <a:off x="6280190" y="6424017"/>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431637"/>
            <a:ext cx="347663" cy="347663"/>
          </a:xfrm>
          <a:prstGeom prst="rect">
            <a:avLst/>
          </a:prstGeom>
        </p:spPr>
      </p:pic>
      <p:sp>
        <p:nvSpPr>
          <p:cNvPr id="7" name="Text 3"/>
          <p:cNvSpPr/>
          <p:nvPr/>
        </p:nvSpPr>
        <p:spPr>
          <a:xfrm>
            <a:off x="6756440" y="6407110"/>
            <a:ext cx="1970365" cy="396835"/>
          </a:xfrm>
          <a:prstGeom prst="rect">
            <a:avLst/>
          </a:prstGeom>
          <a:noFill/>
          <a:ln/>
        </p:spPr>
        <p:txBody>
          <a:bodyPr wrap="none" lIns="0" tIns="0" rIns="0" bIns="0" rtlCol="0" anchor="t"/>
          <a:lstStyle/>
          <a:p>
            <a:pPr algn="l" indent="0" marL="0">
              <a:lnSpc>
                <a:spcPts val="3100"/>
              </a:lnSpc>
              <a:buNone/>
            </a:pPr>
            <a:r>
              <a:rPr lang="en-US" sz="2200" b="1" dirty="0">
                <a:solidFill>
                  <a:srgbClr val="DAD1E6"/>
                </a:solidFill>
                <a:latin typeface="Fira Sans Bold" pitchFamily="34" charset="0"/>
                <a:ea typeface="Fira Sans Bold" pitchFamily="34" charset="-122"/>
                <a:cs typeface="Fira Sans Bold" pitchFamily="34" charset="-120"/>
              </a:rPr>
              <a:t>by SGHPK 0905</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71230"/>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Kết Luận và Ứng Dụng Thực Tế</a:t>
            </a:r>
            <a:endParaRPr lang="en-US" sz="4450" dirty="0"/>
          </a:p>
        </p:txBody>
      </p:sp>
      <p:sp>
        <p:nvSpPr>
          <p:cNvPr id="4" name="Shape 1"/>
          <p:cNvSpPr/>
          <p:nvPr/>
        </p:nvSpPr>
        <p:spPr>
          <a:xfrm>
            <a:off x="793790" y="3028950"/>
            <a:ext cx="3664744" cy="2032754"/>
          </a:xfrm>
          <a:prstGeom prst="roundRect">
            <a:avLst>
              <a:gd name="adj" fmla="val 1674"/>
            </a:avLst>
          </a:prstGeom>
          <a:solidFill>
            <a:srgbClr val="433550"/>
          </a:solidFill>
          <a:ln/>
        </p:spPr>
      </p:sp>
      <p:sp>
        <p:nvSpPr>
          <p:cNvPr id="5" name="Text 2"/>
          <p:cNvSpPr/>
          <p:nvPr/>
        </p:nvSpPr>
        <p:spPr>
          <a:xfrm>
            <a:off x="1020604" y="325576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Kiểm tra tính chuẩn</a:t>
            </a:r>
            <a:endParaRPr lang="en-US" sz="2200" dirty="0"/>
          </a:p>
        </p:txBody>
      </p:sp>
      <p:sp>
        <p:nvSpPr>
          <p:cNvPr id="6" name="Text 3"/>
          <p:cNvSpPr/>
          <p:nvPr/>
        </p:nvSpPr>
        <p:spPr>
          <a:xfrm>
            <a:off x="1020604" y="3746183"/>
            <a:ext cx="3211116"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Xác định liệu dữ liệu có phù hợp cho các phân tích thống kê tham số.</a:t>
            </a:r>
            <a:endParaRPr lang="en-US" sz="1750" dirty="0"/>
          </a:p>
        </p:txBody>
      </p:sp>
      <p:sp>
        <p:nvSpPr>
          <p:cNvPr id="7" name="Shape 4"/>
          <p:cNvSpPr/>
          <p:nvPr/>
        </p:nvSpPr>
        <p:spPr>
          <a:xfrm>
            <a:off x="4685348" y="3028950"/>
            <a:ext cx="3664863" cy="2032754"/>
          </a:xfrm>
          <a:prstGeom prst="roundRect">
            <a:avLst>
              <a:gd name="adj" fmla="val 1674"/>
            </a:avLst>
          </a:prstGeom>
          <a:solidFill>
            <a:srgbClr val="433550"/>
          </a:solidFill>
          <a:ln/>
        </p:spPr>
      </p:sp>
      <p:sp>
        <p:nvSpPr>
          <p:cNvPr id="8" name="Text 5"/>
          <p:cNvSpPr/>
          <p:nvPr/>
        </p:nvSpPr>
        <p:spPr>
          <a:xfrm>
            <a:off x="4912162" y="325576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Kiểm soát chất lượng</a:t>
            </a:r>
            <a:endParaRPr lang="en-US" sz="2200" dirty="0"/>
          </a:p>
        </p:txBody>
      </p:sp>
      <p:sp>
        <p:nvSpPr>
          <p:cNvPr id="9" name="Text 6"/>
          <p:cNvSpPr/>
          <p:nvPr/>
        </p:nvSpPr>
        <p:spPr>
          <a:xfrm>
            <a:off x="4912162" y="3746183"/>
            <a:ext cx="3211235"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Đánh giá sự phù hợp của sản phẩm với tiêu chuẩn trong sản xuất.</a:t>
            </a:r>
            <a:endParaRPr lang="en-US" sz="1750" dirty="0"/>
          </a:p>
        </p:txBody>
      </p:sp>
      <p:sp>
        <p:nvSpPr>
          <p:cNvPr id="10" name="Shape 7"/>
          <p:cNvSpPr/>
          <p:nvPr/>
        </p:nvSpPr>
        <p:spPr>
          <a:xfrm>
            <a:off x="793790" y="5288518"/>
            <a:ext cx="3664744" cy="1669852"/>
          </a:xfrm>
          <a:prstGeom prst="roundRect">
            <a:avLst>
              <a:gd name="adj" fmla="val 2038"/>
            </a:avLst>
          </a:prstGeom>
          <a:solidFill>
            <a:srgbClr val="433550"/>
          </a:solidFill>
          <a:ln/>
        </p:spPr>
      </p:sp>
      <p:sp>
        <p:nvSpPr>
          <p:cNvPr id="11" name="Text 8"/>
          <p:cNvSpPr/>
          <p:nvPr/>
        </p:nvSpPr>
        <p:spPr>
          <a:xfrm>
            <a:off x="1020604" y="551533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Nghiên cứu khoa học</a:t>
            </a:r>
            <a:endParaRPr lang="en-US" sz="2200" dirty="0"/>
          </a:p>
        </p:txBody>
      </p:sp>
      <p:sp>
        <p:nvSpPr>
          <p:cNvPr id="12" name="Text 9"/>
          <p:cNvSpPr/>
          <p:nvPr/>
        </p:nvSpPr>
        <p:spPr>
          <a:xfrm>
            <a:off x="1020604" y="6005751"/>
            <a:ext cx="3211116"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Kiểm tra giả định về phân phối dữ liệu trong các thí nghiệm.</a:t>
            </a:r>
            <a:endParaRPr lang="en-US" sz="1750" dirty="0"/>
          </a:p>
        </p:txBody>
      </p:sp>
      <p:sp>
        <p:nvSpPr>
          <p:cNvPr id="13" name="Shape 10"/>
          <p:cNvSpPr/>
          <p:nvPr/>
        </p:nvSpPr>
        <p:spPr>
          <a:xfrm>
            <a:off x="4685348" y="5288518"/>
            <a:ext cx="3664863" cy="1669852"/>
          </a:xfrm>
          <a:prstGeom prst="roundRect">
            <a:avLst>
              <a:gd name="adj" fmla="val 2038"/>
            </a:avLst>
          </a:prstGeom>
          <a:solidFill>
            <a:srgbClr val="433550"/>
          </a:solidFill>
          <a:ln/>
        </p:spPr>
      </p:sp>
      <p:sp>
        <p:nvSpPr>
          <p:cNvPr id="14" name="Text 11"/>
          <p:cNvSpPr/>
          <p:nvPr/>
        </p:nvSpPr>
        <p:spPr>
          <a:xfrm>
            <a:off x="4912162" y="551533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Phân tích tài chính</a:t>
            </a:r>
            <a:endParaRPr lang="en-US" sz="2200" dirty="0"/>
          </a:p>
        </p:txBody>
      </p:sp>
      <p:sp>
        <p:nvSpPr>
          <p:cNvPr id="15" name="Text 12"/>
          <p:cNvSpPr/>
          <p:nvPr/>
        </p:nvSpPr>
        <p:spPr>
          <a:xfrm>
            <a:off x="4912162" y="6005751"/>
            <a:ext cx="3211235"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Đánh giá phân phối lợi nhuận của các khoản đầu tư.</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179451"/>
            <a:ext cx="7654171"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Giới Thiệu về Kiểm Định K-S</a:t>
            </a:r>
            <a:endParaRPr lang="en-US" sz="4450" dirty="0"/>
          </a:p>
        </p:txBody>
      </p:sp>
      <p:sp>
        <p:nvSpPr>
          <p:cNvPr id="4" name="Shape 1"/>
          <p:cNvSpPr/>
          <p:nvPr/>
        </p:nvSpPr>
        <p:spPr>
          <a:xfrm>
            <a:off x="793790" y="5228392"/>
            <a:ext cx="510302" cy="510302"/>
          </a:xfrm>
          <a:prstGeom prst="roundRect">
            <a:avLst>
              <a:gd name="adj" fmla="val 6667"/>
            </a:avLst>
          </a:prstGeom>
          <a:solidFill>
            <a:srgbClr val="433550"/>
          </a:solidFill>
          <a:ln/>
        </p:spPr>
      </p:sp>
      <p:sp>
        <p:nvSpPr>
          <p:cNvPr id="5" name="Text 2"/>
          <p:cNvSpPr/>
          <p:nvPr/>
        </p:nvSpPr>
        <p:spPr>
          <a:xfrm>
            <a:off x="878860"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6" name="Text 3"/>
          <p:cNvSpPr/>
          <p:nvPr/>
        </p:nvSpPr>
        <p:spPr>
          <a:xfrm>
            <a:off x="1530906"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Mục đích</a:t>
            </a:r>
            <a:endParaRPr lang="en-US" sz="2200" dirty="0"/>
          </a:p>
        </p:txBody>
      </p:sp>
      <p:sp>
        <p:nvSpPr>
          <p:cNvPr id="7" name="Text 4"/>
          <p:cNvSpPr/>
          <p:nvPr/>
        </p:nvSpPr>
        <p:spPr>
          <a:xfrm>
            <a:off x="1530906" y="5796677"/>
            <a:ext cx="3421499"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So sánh phân phối dữ liệu mẫu với phân phối lý thuyết cụ thể.</a:t>
            </a:r>
            <a:endParaRPr lang="en-US" sz="1750" dirty="0"/>
          </a:p>
        </p:txBody>
      </p:sp>
      <p:sp>
        <p:nvSpPr>
          <p:cNvPr id="8" name="Shape 5"/>
          <p:cNvSpPr/>
          <p:nvPr/>
        </p:nvSpPr>
        <p:spPr>
          <a:xfrm>
            <a:off x="5235893" y="5228392"/>
            <a:ext cx="510302" cy="510302"/>
          </a:xfrm>
          <a:prstGeom prst="roundRect">
            <a:avLst>
              <a:gd name="adj" fmla="val 6667"/>
            </a:avLst>
          </a:prstGeom>
          <a:solidFill>
            <a:srgbClr val="433550"/>
          </a:solidFill>
          <a:ln/>
        </p:spPr>
      </p:sp>
      <p:sp>
        <p:nvSpPr>
          <p:cNvPr id="9" name="Text 6"/>
          <p:cNvSpPr/>
          <p:nvPr/>
        </p:nvSpPr>
        <p:spPr>
          <a:xfrm>
            <a:off x="5320963"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0" name="Text 7"/>
          <p:cNvSpPr/>
          <p:nvPr/>
        </p:nvSpPr>
        <p:spPr>
          <a:xfrm>
            <a:off x="5973008"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Ứng dụng</a:t>
            </a:r>
            <a:endParaRPr lang="en-US" sz="2200" dirty="0"/>
          </a:p>
        </p:txBody>
      </p:sp>
      <p:sp>
        <p:nvSpPr>
          <p:cNvPr id="11" name="Text 8"/>
          <p:cNvSpPr/>
          <p:nvPr/>
        </p:nvSpPr>
        <p:spPr>
          <a:xfrm>
            <a:off x="5973008" y="5796677"/>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Kiểm tra tính chuẩn của dữ liệu trước khi áp dụng các phân tích thống kê khác.</a:t>
            </a:r>
            <a:endParaRPr lang="en-US" sz="1750" dirty="0"/>
          </a:p>
        </p:txBody>
      </p:sp>
      <p:sp>
        <p:nvSpPr>
          <p:cNvPr id="12" name="Shape 9"/>
          <p:cNvSpPr/>
          <p:nvPr/>
        </p:nvSpPr>
        <p:spPr>
          <a:xfrm>
            <a:off x="9677995" y="5228392"/>
            <a:ext cx="510302" cy="510302"/>
          </a:xfrm>
          <a:prstGeom prst="roundRect">
            <a:avLst>
              <a:gd name="adj" fmla="val 6667"/>
            </a:avLst>
          </a:prstGeom>
          <a:solidFill>
            <a:srgbClr val="433550"/>
          </a:solidFill>
          <a:ln/>
        </p:spPr>
      </p:sp>
      <p:sp>
        <p:nvSpPr>
          <p:cNvPr id="13" name="Text 10"/>
          <p:cNvSpPr/>
          <p:nvPr/>
        </p:nvSpPr>
        <p:spPr>
          <a:xfrm>
            <a:off x="9763065"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4" name="Text 11"/>
          <p:cNvSpPr/>
          <p:nvPr/>
        </p:nvSpPr>
        <p:spPr>
          <a:xfrm>
            <a:off x="10415111"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Ưu điểm</a:t>
            </a:r>
            <a:endParaRPr lang="en-US" sz="2200" dirty="0"/>
          </a:p>
        </p:txBody>
      </p:sp>
      <p:sp>
        <p:nvSpPr>
          <p:cNvPr id="15" name="Text 12"/>
          <p:cNvSpPr/>
          <p:nvPr/>
        </p:nvSpPr>
        <p:spPr>
          <a:xfrm>
            <a:off x="10415111" y="5796677"/>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Phương pháp phi tham số, không đòi hỏi giả định về phân phối dữ liệu.</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8424" y="572333"/>
            <a:ext cx="5203269" cy="650319"/>
          </a:xfrm>
          <a:prstGeom prst="rect">
            <a:avLst/>
          </a:prstGeom>
          <a:noFill/>
          <a:ln/>
        </p:spPr>
        <p:txBody>
          <a:bodyPr wrap="none" lIns="0" tIns="0" rIns="0" bIns="0" rtlCol="0" anchor="t"/>
          <a:lstStyle/>
          <a:p>
            <a:pPr algn="l" indent="0" marL="0">
              <a:lnSpc>
                <a:spcPts val="5100"/>
              </a:lnSpc>
              <a:buNone/>
            </a:pPr>
            <a:r>
              <a:rPr lang="en-US" sz="4050" b="1" dirty="0">
                <a:solidFill>
                  <a:srgbClr val="F94CAF"/>
                </a:solidFill>
                <a:latin typeface="Inconsolata Bold" pitchFamily="34" charset="0"/>
                <a:ea typeface="Inconsolata Bold" pitchFamily="34" charset="-122"/>
                <a:cs typeface="Inconsolata Bold" pitchFamily="34" charset="-120"/>
              </a:rPr>
              <a:t>Giả Thuyết Kiểm Định</a:t>
            </a:r>
            <a:endParaRPr lang="en-US" sz="4050" dirty="0"/>
          </a:p>
        </p:txBody>
      </p:sp>
      <p:sp>
        <p:nvSpPr>
          <p:cNvPr id="3" name="Text 1"/>
          <p:cNvSpPr/>
          <p:nvPr/>
        </p:nvSpPr>
        <p:spPr>
          <a:xfrm>
            <a:off x="728424" y="1742956"/>
            <a:ext cx="2730460" cy="325160"/>
          </a:xfrm>
          <a:prstGeom prst="rect">
            <a:avLst/>
          </a:prstGeom>
          <a:noFill/>
          <a:ln/>
        </p:spPr>
        <p:txBody>
          <a:bodyPr wrap="none" lIns="0" tIns="0" rIns="0" bIns="0" rtlCol="0" anchor="t"/>
          <a:lstStyle/>
          <a:p>
            <a:pPr algn="l" indent="0" marL="0">
              <a:lnSpc>
                <a:spcPts val="2550"/>
              </a:lnSpc>
              <a:buNone/>
            </a:pPr>
            <a:r>
              <a:rPr lang="en-US" sz="2000" b="1" dirty="0">
                <a:solidFill>
                  <a:srgbClr val="F94CAF"/>
                </a:solidFill>
                <a:latin typeface="Inconsolata Bold" pitchFamily="34" charset="0"/>
                <a:ea typeface="Inconsolata Bold" pitchFamily="34" charset="-122"/>
                <a:cs typeface="Inconsolata Bold" pitchFamily="34" charset="-120"/>
              </a:rPr>
              <a:t>Giả thuyết không (H0)</a:t>
            </a:r>
            <a:endParaRPr lang="en-US" sz="2000" dirty="0"/>
          </a:p>
        </p:txBody>
      </p:sp>
      <p:sp>
        <p:nvSpPr>
          <p:cNvPr id="4" name="Text 2"/>
          <p:cNvSpPr/>
          <p:nvPr/>
        </p:nvSpPr>
        <p:spPr>
          <a:xfrm>
            <a:off x="728424" y="2276237"/>
            <a:ext cx="6332934" cy="665798"/>
          </a:xfrm>
          <a:prstGeom prst="rect">
            <a:avLst/>
          </a:prstGeom>
          <a:noFill/>
          <a:ln/>
        </p:spPr>
        <p:txBody>
          <a:bodyPr wrap="square" lIns="0" tIns="0" rIns="0" bIns="0" rtlCol="0" anchor="t"/>
          <a:lstStyle/>
          <a:p>
            <a:pPr algn="l" indent="0" marL="0">
              <a:lnSpc>
                <a:spcPts val="2600"/>
              </a:lnSpc>
              <a:buNone/>
            </a:pPr>
            <a:r>
              <a:rPr lang="en-US" sz="1600" dirty="0">
                <a:solidFill>
                  <a:srgbClr val="DAD1E6"/>
                </a:solidFill>
                <a:latin typeface="Fira Sans" pitchFamily="34" charset="0"/>
                <a:ea typeface="Fira Sans" pitchFamily="34" charset="-122"/>
                <a:cs typeface="Fira Sans" pitchFamily="34" charset="-120"/>
              </a:rPr>
              <a:t>Dữ liệu tuân theo phân phối lý thuyết được chỉ định (ví dụ: phân phối chuẩn).</a:t>
            </a:r>
            <a:endParaRPr lang="en-US" sz="1600" dirty="0"/>
          </a:p>
        </p:txBody>
      </p:sp>
      <p:pic>
        <p:nvPicPr>
          <p:cNvPr id="5" name="Image 0" descr="preencoded.png">    </p:cNvPr>
          <p:cNvPicPr>
            <a:picLocks noChangeAspect="1"/>
          </p:cNvPicPr>
          <p:nvPr/>
        </p:nvPicPr>
        <p:blipFill>
          <a:blip r:embed="rId1"/>
          <a:stretch>
            <a:fillRect/>
          </a:stretch>
        </p:blipFill>
        <p:spPr>
          <a:xfrm>
            <a:off x="728424" y="3176111"/>
            <a:ext cx="3746302" cy="2081332"/>
          </a:xfrm>
          <a:prstGeom prst="rect">
            <a:avLst/>
          </a:prstGeom>
        </p:spPr>
      </p:pic>
      <p:sp>
        <p:nvSpPr>
          <p:cNvPr id="6" name="Text 3"/>
          <p:cNvSpPr/>
          <p:nvPr/>
        </p:nvSpPr>
        <p:spPr>
          <a:xfrm>
            <a:off x="7576661" y="1742956"/>
            <a:ext cx="2601635" cy="325160"/>
          </a:xfrm>
          <a:prstGeom prst="rect">
            <a:avLst/>
          </a:prstGeom>
          <a:noFill/>
          <a:ln/>
        </p:spPr>
        <p:txBody>
          <a:bodyPr wrap="none" lIns="0" tIns="0" rIns="0" bIns="0" rtlCol="0" anchor="t"/>
          <a:lstStyle/>
          <a:p>
            <a:pPr algn="l" indent="0" marL="0">
              <a:lnSpc>
                <a:spcPts val="2550"/>
              </a:lnSpc>
              <a:buNone/>
            </a:pPr>
            <a:r>
              <a:rPr lang="en-US" sz="2000" b="1" dirty="0">
                <a:solidFill>
                  <a:srgbClr val="F94CAF"/>
                </a:solidFill>
                <a:latin typeface="Inconsolata Bold" pitchFamily="34" charset="0"/>
                <a:ea typeface="Inconsolata Bold" pitchFamily="34" charset="-122"/>
                <a:cs typeface="Inconsolata Bold" pitchFamily="34" charset="-120"/>
              </a:rPr>
              <a:t>Giả thuyết đối (H1)</a:t>
            </a:r>
            <a:endParaRPr lang="en-US" sz="2000" dirty="0"/>
          </a:p>
        </p:txBody>
      </p:sp>
      <p:sp>
        <p:nvSpPr>
          <p:cNvPr id="7" name="Text 4"/>
          <p:cNvSpPr/>
          <p:nvPr/>
        </p:nvSpPr>
        <p:spPr>
          <a:xfrm>
            <a:off x="7576661" y="2276237"/>
            <a:ext cx="6332934" cy="332899"/>
          </a:xfrm>
          <a:prstGeom prst="rect">
            <a:avLst/>
          </a:prstGeom>
          <a:noFill/>
          <a:ln/>
        </p:spPr>
        <p:txBody>
          <a:bodyPr wrap="none" lIns="0" tIns="0" rIns="0" bIns="0" rtlCol="0" anchor="t"/>
          <a:lstStyle/>
          <a:p>
            <a:pPr algn="l" indent="0" marL="0">
              <a:lnSpc>
                <a:spcPts val="2600"/>
              </a:lnSpc>
              <a:buNone/>
            </a:pPr>
            <a:r>
              <a:rPr lang="en-US" sz="1600" dirty="0">
                <a:solidFill>
                  <a:srgbClr val="DAD1E6"/>
                </a:solidFill>
                <a:latin typeface="Fira Sans" pitchFamily="34" charset="0"/>
                <a:ea typeface="Fira Sans" pitchFamily="34" charset="-122"/>
                <a:cs typeface="Fira Sans" pitchFamily="34" charset="-120"/>
              </a:rPr>
              <a:t>Dữ liệu không tuân theo phân phối lý thuyết được chỉ định.</a:t>
            </a:r>
            <a:endParaRPr lang="en-US" sz="1600" dirty="0"/>
          </a:p>
        </p:txBody>
      </p:sp>
      <p:pic>
        <p:nvPicPr>
          <p:cNvPr id="8" name="Image 1" descr="preencoded.png">    </p:cNvPr>
          <p:cNvPicPr>
            <a:picLocks noChangeAspect="1"/>
          </p:cNvPicPr>
          <p:nvPr/>
        </p:nvPicPr>
        <p:blipFill>
          <a:blip r:embed="rId2"/>
          <a:stretch>
            <a:fillRect/>
          </a:stretch>
        </p:blipFill>
        <p:spPr>
          <a:xfrm>
            <a:off x="7576661" y="2843213"/>
            <a:ext cx="6332934" cy="506003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91570"/>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Thống Kê Kiểm Định D</a:t>
            </a:r>
            <a:endParaRPr lang="en-US" sz="4450" dirty="0"/>
          </a:p>
        </p:txBody>
      </p:sp>
      <p:sp>
        <p:nvSpPr>
          <p:cNvPr id="4" name="Shape 1"/>
          <p:cNvSpPr/>
          <p:nvPr/>
        </p:nvSpPr>
        <p:spPr>
          <a:xfrm>
            <a:off x="793790" y="5040511"/>
            <a:ext cx="4196358" cy="2032754"/>
          </a:xfrm>
          <a:prstGeom prst="roundRect">
            <a:avLst>
              <a:gd name="adj" fmla="val 1674"/>
            </a:avLst>
          </a:prstGeom>
          <a:solidFill>
            <a:srgbClr val="433550"/>
          </a:solidFill>
          <a:ln/>
        </p:spPr>
      </p:sp>
      <p:sp>
        <p:nvSpPr>
          <p:cNvPr id="5" name="Text 2"/>
          <p:cNvSpPr/>
          <p:nvPr/>
        </p:nvSpPr>
        <p:spPr>
          <a:xfrm>
            <a:off x="1020604" y="526732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Định nghĩa</a:t>
            </a:r>
            <a:endParaRPr lang="en-US" sz="2200" dirty="0"/>
          </a:p>
        </p:txBody>
      </p:sp>
      <p:sp>
        <p:nvSpPr>
          <p:cNvPr id="6" name="Text 3"/>
          <p:cNvSpPr/>
          <p:nvPr/>
        </p:nvSpPr>
        <p:spPr>
          <a:xfrm>
            <a:off x="1020604" y="5757743"/>
            <a:ext cx="3742730"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D là khoảng cách lớn nhất giữa phân phối tích lũy thực nghiệm và lý thuyết.</a:t>
            </a:r>
            <a:endParaRPr lang="en-US" sz="1750" dirty="0"/>
          </a:p>
        </p:txBody>
      </p:sp>
      <p:sp>
        <p:nvSpPr>
          <p:cNvPr id="7" name="Shape 4"/>
          <p:cNvSpPr/>
          <p:nvPr/>
        </p:nvSpPr>
        <p:spPr>
          <a:xfrm>
            <a:off x="5216962" y="5040511"/>
            <a:ext cx="4196358" cy="2032754"/>
          </a:xfrm>
          <a:prstGeom prst="roundRect">
            <a:avLst>
              <a:gd name="adj" fmla="val 1674"/>
            </a:avLst>
          </a:prstGeom>
          <a:solidFill>
            <a:srgbClr val="433550"/>
          </a:solidFill>
          <a:ln/>
        </p:spPr>
      </p:sp>
      <p:sp>
        <p:nvSpPr>
          <p:cNvPr id="8" name="Text 5"/>
          <p:cNvSpPr/>
          <p:nvPr/>
        </p:nvSpPr>
        <p:spPr>
          <a:xfrm>
            <a:off x="5443776" y="526732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Công thức</a:t>
            </a:r>
            <a:endParaRPr lang="en-US" sz="2200" dirty="0"/>
          </a:p>
        </p:txBody>
      </p:sp>
      <p:sp>
        <p:nvSpPr>
          <p:cNvPr id="9" name="Text 6"/>
          <p:cNvSpPr/>
          <p:nvPr/>
        </p:nvSpPr>
        <p:spPr>
          <a:xfrm>
            <a:off x="5443776" y="5757743"/>
            <a:ext cx="3742730"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D = max |Fn(x) - F(x)|, với Fn(x) là phân phối thực nghiệm, F(x) là phân phối lý thuyết.</a:t>
            </a:r>
            <a:endParaRPr lang="en-US" sz="1750" dirty="0"/>
          </a:p>
        </p:txBody>
      </p:sp>
      <p:sp>
        <p:nvSpPr>
          <p:cNvPr id="10" name="Shape 7"/>
          <p:cNvSpPr/>
          <p:nvPr/>
        </p:nvSpPr>
        <p:spPr>
          <a:xfrm>
            <a:off x="9640133" y="5040511"/>
            <a:ext cx="4196358" cy="2032754"/>
          </a:xfrm>
          <a:prstGeom prst="roundRect">
            <a:avLst>
              <a:gd name="adj" fmla="val 1674"/>
            </a:avLst>
          </a:prstGeom>
          <a:solidFill>
            <a:srgbClr val="433550"/>
          </a:solidFill>
          <a:ln/>
        </p:spPr>
      </p:sp>
      <p:sp>
        <p:nvSpPr>
          <p:cNvPr id="11" name="Text 8"/>
          <p:cNvSpPr/>
          <p:nvPr/>
        </p:nvSpPr>
        <p:spPr>
          <a:xfrm>
            <a:off x="9866948" y="526732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Ý nghĩa</a:t>
            </a:r>
            <a:endParaRPr lang="en-US" sz="2200" dirty="0"/>
          </a:p>
        </p:txBody>
      </p:sp>
      <p:sp>
        <p:nvSpPr>
          <p:cNvPr id="12" name="Text 9"/>
          <p:cNvSpPr/>
          <p:nvPr/>
        </p:nvSpPr>
        <p:spPr>
          <a:xfrm>
            <a:off x="9866948" y="5757743"/>
            <a:ext cx="3742730"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Giá trị D càng nhỏ, dữ liệu càng phù hợp với phân phối lý thuyết.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58409"/>
            <a:ext cx="6803708"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Giá Trị P và Mức Ý Nghĩa</a:t>
            </a:r>
            <a:endParaRPr lang="en-US" sz="4450" dirty="0"/>
          </a:p>
        </p:txBody>
      </p:sp>
      <p:sp>
        <p:nvSpPr>
          <p:cNvPr id="4" name="Shape 1"/>
          <p:cNvSpPr/>
          <p:nvPr/>
        </p:nvSpPr>
        <p:spPr>
          <a:xfrm>
            <a:off x="6535341" y="2607350"/>
            <a:ext cx="30480" cy="4063722"/>
          </a:xfrm>
          <a:prstGeom prst="roundRect">
            <a:avLst>
              <a:gd name="adj" fmla="val 111628"/>
            </a:avLst>
          </a:prstGeom>
          <a:solidFill>
            <a:srgbClr val="5C4E69"/>
          </a:solidFill>
          <a:ln/>
        </p:spPr>
      </p:sp>
      <p:sp>
        <p:nvSpPr>
          <p:cNvPr id="5" name="Shape 2"/>
          <p:cNvSpPr/>
          <p:nvPr/>
        </p:nvSpPr>
        <p:spPr>
          <a:xfrm>
            <a:off x="6760012" y="2847261"/>
            <a:ext cx="680442" cy="30480"/>
          </a:xfrm>
          <a:prstGeom prst="roundRect">
            <a:avLst>
              <a:gd name="adj" fmla="val 111628"/>
            </a:avLst>
          </a:prstGeom>
          <a:solidFill>
            <a:srgbClr val="5C4E69"/>
          </a:solidFill>
          <a:ln/>
        </p:spPr>
      </p:sp>
      <p:sp>
        <p:nvSpPr>
          <p:cNvPr id="6" name="Shape 3"/>
          <p:cNvSpPr/>
          <p:nvPr/>
        </p:nvSpPr>
        <p:spPr>
          <a:xfrm>
            <a:off x="6280190" y="2607350"/>
            <a:ext cx="510302" cy="510302"/>
          </a:xfrm>
          <a:prstGeom prst="roundRect">
            <a:avLst>
              <a:gd name="adj" fmla="val 6667"/>
            </a:avLst>
          </a:prstGeom>
          <a:solidFill>
            <a:srgbClr val="433550"/>
          </a:solidFill>
          <a:ln/>
        </p:spPr>
      </p:sp>
      <p:sp>
        <p:nvSpPr>
          <p:cNvPr id="7" name="Text 4"/>
          <p:cNvSpPr/>
          <p:nvPr/>
        </p:nvSpPr>
        <p:spPr>
          <a:xfrm>
            <a:off x="6365260" y="2649855"/>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8" name="Text 5"/>
          <p:cNvSpPr/>
          <p:nvPr/>
        </p:nvSpPr>
        <p:spPr>
          <a:xfrm>
            <a:off x="7669411" y="268521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Tính toán p-value</a:t>
            </a:r>
            <a:endParaRPr lang="en-US" sz="2200" dirty="0"/>
          </a:p>
        </p:txBody>
      </p:sp>
      <p:sp>
        <p:nvSpPr>
          <p:cNvPr id="9" name="Text 6"/>
          <p:cNvSpPr/>
          <p:nvPr/>
        </p:nvSpPr>
        <p:spPr>
          <a:xfrm>
            <a:off x="7669411" y="3175635"/>
            <a:ext cx="6167199"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Sử dụng bảng phân phối K-S hoặc công thức xấp xỉ cho mẫu lớn.</a:t>
            </a:r>
            <a:endParaRPr lang="en-US" sz="1750" dirty="0"/>
          </a:p>
        </p:txBody>
      </p:sp>
      <p:sp>
        <p:nvSpPr>
          <p:cNvPr id="10" name="Shape 7"/>
          <p:cNvSpPr/>
          <p:nvPr/>
        </p:nvSpPr>
        <p:spPr>
          <a:xfrm>
            <a:off x="6760012" y="4594979"/>
            <a:ext cx="680442" cy="30480"/>
          </a:xfrm>
          <a:prstGeom prst="roundRect">
            <a:avLst>
              <a:gd name="adj" fmla="val 111628"/>
            </a:avLst>
          </a:prstGeom>
          <a:solidFill>
            <a:srgbClr val="5C4E69"/>
          </a:solidFill>
          <a:ln/>
        </p:spPr>
      </p:sp>
      <p:sp>
        <p:nvSpPr>
          <p:cNvPr id="11" name="Shape 8"/>
          <p:cNvSpPr/>
          <p:nvPr/>
        </p:nvSpPr>
        <p:spPr>
          <a:xfrm>
            <a:off x="6280190" y="4355068"/>
            <a:ext cx="510302" cy="510302"/>
          </a:xfrm>
          <a:prstGeom prst="roundRect">
            <a:avLst>
              <a:gd name="adj" fmla="val 6667"/>
            </a:avLst>
          </a:prstGeom>
          <a:solidFill>
            <a:srgbClr val="433550"/>
          </a:solidFill>
          <a:ln/>
        </p:spPr>
      </p:sp>
      <p:sp>
        <p:nvSpPr>
          <p:cNvPr id="12" name="Text 9"/>
          <p:cNvSpPr/>
          <p:nvPr/>
        </p:nvSpPr>
        <p:spPr>
          <a:xfrm>
            <a:off x="6365260" y="4397573"/>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3" name="Text 10"/>
          <p:cNvSpPr/>
          <p:nvPr/>
        </p:nvSpPr>
        <p:spPr>
          <a:xfrm>
            <a:off x="7669411" y="4432935"/>
            <a:ext cx="3258860"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So sánh với mức ý nghĩa</a:t>
            </a:r>
            <a:endParaRPr lang="en-US" sz="2200" dirty="0"/>
          </a:p>
        </p:txBody>
      </p:sp>
      <p:sp>
        <p:nvSpPr>
          <p:cNvPr id="14" name="Text 11"/>
          <p:cNvSpPr/>
          <p:nvPr/>
        </p:nvSpPr>
        <p:spPr>
          <a:xfrm>
            <a:off x="7669411" y="4923353"/>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Thường chọn α = 0.05 làm ngưỡng quyết định.</a:t>
            </a:r>
            <a:endParaRPr lang="en-US" sz="1750" dirty="0"/>
          </a:p>
        </p:txBody>
      </p:sp>
      <p:sp>
        <p:nvSpPr>
          <p:cNvPr id="15" name="Shape 12"/>
          <p:cNvSpPr/>
          <p:nvPr/>
        </p:nvSpPr>
        <p:spPr>
          <a:xfrm>
            <a:off x="6760012" y="5979795"/>
            <a:ext cx="680442" cy="30480"/>
          </a:xfrm>
          <a:prstGeom prst="roundRect">
            <a:avLst>
              <a:gd name="adj" fmla="val 111628"/>
            </a:avLst>
          </a:prstGeom>
          <a:solidFill>
            <a:srgbClr val="5C4E69"/>
          </a:solidFill>
          <a:ln/>
        </p:spPr>
      </p:sp>
      <p:sp>
        <p:nvSpPr>
          <p:cNvPr id="16" name="Shape 13"/>
          <p:cNvSpPr/>
          <p:nvPr/>
        </p:nvSpPr>
        <p:spPr>
          <a:xfrm>
            <a:off x="6280190" y="5739884"/>
            <a:ext cx="510302" cy="510302"/>
          </a:xfrm>
          <a:prstGeom prst="roundRect">
            <a:avLst>
              <a:gd name="adj" fmla="val 6667"/>
            </a:avLst>
          </a:prstGeom>
          <a:solidFill>
            <a:srgbClr val="433550"/>
          </a:solidFill>
          <a:ln/>
        </p:spPr>
      </p:sp>
      <p:sp>
        <p:nvSpPr>
          <p:cNvPr id="17" name="Text 14"/>
          <p:cNvSpPr/>
          <p:nvPr/>
        </p:nvSpPr>
        <p:spPr>
          <a:xfrm>
            <a:off x="6365260" y="5782389"/>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8" name="Text 15"/>
          <p:cNvSpPr/>
          <p:nvPr/>
        </p:nvSpPr>
        <p:spPr>
          <a:xfrm>
            <a:off x="7669411" y="581775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Kết luận</a:t>
            </a:r>
            <a:endParaRPr lang="en-US" sz="2200" dirty="0"/>
          </a:p>
        </p:txBody>
      </p:sp>
      <p:sp>
        <p:nvSpPr>
          <p:cNvPr id="19" name="Text 16"/>
          <p:cNvSpPr/>
          <p:nvPr/>
        </p:nvSpPr>
        <p:spPr>
          <a:xfrm>
            <a:off x="7669411" y="6308169"/>
            <a:ext cx="6167199"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Nếu p-value &gt; α, chấp nhận H0. Ngược lại, bác bỏ H0.</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20106" y="2087642"/>
            <a:ext cx="4934069" cy="4054197"/>
          </a:xfrm>
          <a:prstGeom prst="rect">
            <a:avLst/>
          </a:prstGeom>
        </p:spPr>
      </p:pic>
      <p:sp>
        <p:nvSpPr>
          <p:cNvPr id="4" name="Text 0"/>
          <p:cNvSpPr/>
          <p:nvPr/>
        </p:nvSpPr>
        <p:spPr>
          <a:xfrm>
            <a:off x="773073" y="608409"/>
            <a:ext cx="7597854" cy="1380411"/>
          </a:xfrm>
          <a:prstGeom prst="rect">
            <a:avLst/>
          </a:prstGeom>
          <a:noFill/>
          <a:ln/>
        </p:spPr>
        <p:txBody>
          <a:bodyPr wrap="square" lIns="0" tIns="0" rIns="0" bIns="0" rtlCol="0" anchor="t"/>
          <a:lstStyle/>
          <a:p>
            <a:pPr algn="l" indent="0" marL="0">
              <a:lnSpc>
                <a:spcPts val="5400"/>
              </a:lnSpc>
              <a:buNone/>
            </a:pPr>
            <a:r>
              <a:rPr lang="en-US" sz="4300" b="1" dirty="0">
                <a:solidFill>
                  <a:srgbClr val="F94CAF"/>
                </a:solidFill>
                <a:latin typeface="Inconsolata Bold" pitchFamily="34" charset="0"/>
                <a:ea typeface="Inconsolata Bold" pitchFamily="34" charset="-122"/>
                <a:cs typeface="Inconsolata Bold" pitchFamily="34" charset="-120"/>
              </a:rPr>
              <a:t>Thực Hiện Kiểm Định trên SPSS</a:t>
            </a:r>
            <a:endParaRPr lang="en-US" sz="4300" dirty="0"/>
          </a:p>
        </p:txBody>
      </p:sp>
      <p:pic>
        <p:nvPicPr>
          <p:cNvPr id="5" name="Image 2" descr="preencoded.png">    </p:cNvPr>
          <p:cNvPicPr>
            <a:picLocks noChangeAspect="1"/>
          </p:cNvPicPr>
          <p:nvPr/>
        </p:nvPicPr>
        <p:blipFill>
          <a:blip r:embed="rId3"/>
          <a:stretch>
            <a:fillRect/>
          </a:stretch>
        </p:blipFill>
        <p:spPr>
          <a:xfrm>
            <a:off x="773073" y="2320052"/>
            <a:ext cx="1104424" cy="1325285"/>
          </a:xfrm>
          <a:prstGeom prst="rect">
            <a:avLst/>
          </a:prstGeom>
        </p:spPr>
      </p:pic>
      <p:sp>
        <p:nvSpPr>
          <p:cNvPr id="6" name="Text 1"/>
          <p:cNvSpPr/>
          <p:nvPr/>
        </p:nvSpPr>
        <p:spPr>
          <a:xfrm>
            <a:off x="2098358" y="2540913"/>
            <a:ext cx="2761178" cy="345043"/>
          </a:xfrm>
          <a:prstGeom prst="rect">
            <a:avLst/>
          </a:prstGeom>
          <a:noFill/>
          <a:ln/>
        </p:spPr>
        <p:txBody>
          <a:bodyPr wrap="none" lIns="0" tIns="0" rIns="0" bIns="0" rtlCol="0" anchor="t"/>
          <a:lstStyle/>
          <a:p>
            <a:pPr algn="l" indent="0" marL="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Nhập dữ liệu</a:t>
            </a:r>
            <a:endParaRPr lang="en-US" sz="2150" dirty="0"/>
          </a:p>
        </p:txBody>
      </p:sp>
      <p:sp>
        <p:nvSpPr>
          <p:cNvPr id="7" name="Text 2"/>
          <p:cNvSpPr/>
          <p:nvPr/>
        </p:nvSpPr>
        <p:spPr>
          <a:xfrm>
            <a:off x="2098358" y="3018473"/>
            <a:ext cx="6272570" cy="353378"/>
          </a:xfrm>
          <a:prstGeom prst="rect">
            <a:avLst/>
          </a:prstGeom>
          <a:noFill/>
          <a:ln/>
        </p:spPr>
        <p:txBody>
          <a:bodyPr wrap="none" lIns="0" tIns="0" rIns="0" bIns="0" rtlCol="0" anchor="t"/>
          <a:lstStyle/>
          <a:p>
            <a:pPr algn="l" indent="0" marL="0">
              <a:lnSpc>
                <a:spcPts val="2750"/>
              </a:lnSpc>
              <a:buNone/>
            </a:pPr>
            <a:r>
              <a:rPr lang="en-US" sz="1700" dirty="0">
                <a:solidFill>
                  <a:srgbClr val="DAD1E6"/>
                </a:solidFill>
                <a:latin typeface="Fira Sans" pitchFamily="34" charset="0"/>
                <a:ea typeface="Fira Sans" pitchFamily="34" charset="-122"/>
                <a:cs typeface="Fira Sans" pitchFamily="34" charset="-120"/>
              </a:rPr>
              <a:t>Nhập các giá trị vào SPSS dưới dạng một biến duy nhất.</a:t>
            </a:r>
            <a:endParaRPr lang="en-US" sz="1700" dirty="0"/>
          </a:p>
        </p:txBody>
      </p:sp>
      <p:pic>
        <p:nvPicPr>
          <p:cNvPr id="8" name="Image 3" descr="preencoded.png">    </p:cNvPr>
          <p:cNvPicPr>
            <a:picLocks noChangeAspect="1"/>
          </p:cNvPicPr>
          <p:nvPr/>
        </p:nvPicPr>
        <p:blipFill>
          <a:blip r:embed="rId4"/>
          <a:stretch>
            <a:fillRect/>
          </a:stretch>
        </p:blipFill>
        <p:spPr>
          <a:xfrm>
            <a:off x="773073" y="3645337"/>
            <a:ext cx="1104424" cy="1325285"/>
          </a:xfrm>
          <a:prstGeom prst="rect">
            <a:avLst/>
          </a:prstGeom>
        </p:spPr>
      </p:pic>
      <p:sp>
        <p:nvSpPr>
          <p:cNvPr id="9" name="Text 3"/>
          <p:cNvSpPr/>
          <p:nvPr/>
        </p:nvSpPr>
        <p:spPr>
          <a:xfrm>
            <a:off x="2098358" y="3866198"/>
            <a:ext cx="2761178" cy="345043"/>
          </a:xfrm>
          <a:prstGeom prst="rect">
            <a:avLst/>
          </a:prstGeom>
          <a:noFill/>
          <a:ln/>
        </p:spPr>
        <p:txBody>
          <a:bodyPr wrap="none" lIns="0" tIns="0" rIns="0" bIns="0" rtlCol="0" anchor="t"/>
          <a:lstStyle/>
          <a:p>
            <a:pPr algn="l" indent="0" marL="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Chọn kiểm định</a:t>
            </a:r>
            <a:endParaRPr lang="en-US" sz="2150" dirty="0"/>
          </a:p>
        </p:txBody>
      </p:sp>
      <p:sp>
        <p:nvSpPr>
          <p:cNvPr id="10" name="Text 4"/>
          <p:cNvSpPr/>
          <p:nvPr/>
        </p:nvSpPr>
        <p:spPr>
          <a:xfrm>
            <a:off x="2098358" y="4343757"/>
            <a:ext cx="6272570" cy="353378"/>
          </a:xfrm>
          <a:prstGeom prst="rect">
            <a:avLst/>
          </a:prstGeom>
          <a:noFill/>
          <a:ln/>
        </p:spPr>
        <p:txBody>
          <a:bodyPr wrap="none" lIns="0" tIns="0" rIns="0" bIns="0" rtlCol="0" anchor="t"/>
          <a:lstStyle/>
          <a:p>
            <a:pPr algn="l" indent="0" marL="0">
              <a:lnSpc>
                <a:spcPts val="2750"/>
              </a:lnSpc>
              <a:buNone/>
            </a:pPr>
            <a:r>
              <a:rPr lang="en-US" sz="1700" dirty="0">
                <a:solidFill>
                  <a:srgbClr val="DAD1E6"/>
                </a:solidFill>
                <a:latin typeface="Fira Sans" pitchFamily="34" charset="0"/>
                <a:ea typeface="Fira Sans" pitchFamily="34" charset="-122"/>
                <a:cs typeface="Fira Sans" pitchFamily="34" charset="-120"/>
              </a:rPr>
              <a:t>Analyze → Descriptive Statistics → Explore...</a:t>
            </a:r>
            <a:endParaRPr lang="en-US" sz="1700" dirty="0"/>
          </a:p>
        </p:txBody>
      </p:sp>
      <p:pic>
        <p:nvPicPr>
          <p:cNvPr id="11" name="Image 4" descr="preencoded.png">    </p:cNvPr>
          <p:cNvPicPr>
            <a:picLocks noChangeAspect="1"/>
          </p:cNvPicPr>
          <p:nvPr/>
        </p:nvPicPr>
        <p:blipFill>
          <a:blip r:embed="rId5"/>
          <a:stretch>
            <a:fillRect/>
          </a:stretch>
        </p:blipFill>
        <p:spPr>
          <a:xfrm>
            <a:off x="773073" y="4970621"/>
            <a:ext cx="1104424" cy="1325285"/>
          </a:xfrm>
          <a:prstGeom prst="rect">
            <a:avLst/>
          </a:prstGeom>
        </p:spPr>
      </p:pic>
      <p:sp>
        <p:nvSpPr>
          <p:cNvPr id="12" name="Text 5"/>
          <p:cNvSpPr/>
          <p:nvPr/>
        </p:nvSpPr>
        <p:spPr>
          <a:xfrm>
            <a:off x="2098358" y="5191482"/>
            <a:ext cx="2761178" cy="345043"/>
          </a:xfrm>
          <a:prstGeom prst="rect">
            <a:avLst/>
          </a:prstGeom>
          <a:noFill/>
          <a:ln/>
        </p:spPr>
        <p:txBody>
          <a:bodyPr wrap="none" lIns="0" tIns="0" rIns="0" bIns="0" rtlCol="0" anchor="t"/>
          <a:lstStyle/>
          <a:p>
            <a:pPr algn="l" indent="0" marL="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Cài đặt tham số</a:t>
            </a:r>
            <a:endParaRPr lang="en-US" sz="2150" dirty="0"/>
          </a:p>
        </p:txBody>
      </p:sp>
      <p:sp>
        <p:nvSpPr>
          <p:cNvPr id="13" name="Text 6"/>
          <p:cNvSpPr/>
          <p:nvPr/>
        </p:nvSpPr>
        <p:spPr>
          <a:xfrm>
            <a:off x="2098358" y="5669042"/>
            <a:ext cx="6272570" cy="353378"/>
          </a:xfrm>
          <a:prstGeom prst="rect">
            <a:avLst/>
          </a:prstGeom>
          <a:noFill/>
          <a:ln/>
        </p:spPr>
        <p:txBody>
          <a:bodyPr wrap="none" lIns="0" tIns="0" rIns="0" bIns="0" rtlCol="0" anchor="t"/>
          <a:lstStyle/>
          <a:p>
            <a:pPr algn="l" indent="0" marL="0">
              <a:lnSpc>
                <a:spcPts val="2750"/>
              </a:lnSpc>
              <a:buNone/>
            </a:pPr>
            <a:r>
              <a:rPr lang="en-US" sz="1700" dirty="0">
                <a:solidFill>
                  <a:srgbClr val="DAD1E6"/>
                </a:solidFill>
                <a:latin typeface="Fira Sans" pitchFamily="34" charset="0"/>
                <a:ea typeface="Fira Sans" pitchFamily="34" charset="-122"/>
                <a:cs typeface="Fira Sans" pitchFamily="34" charset="-120"/>
              </a:rPr>
              <a:t>Chọn biến, tick "Normality plots with tests" trong Plots.</a:t>
            </a:r>
            <a:endParaRPr lang="en-US" sz="1700" dirty="0"/>
          </a:p>
        </p:txBody>
      </p:sp>
      <p:pic>
        <p:nvPicPr>
          <p:cNvPr id="14" name="Image 5" descr="preencoded.png">    </p:cNvPr>
          <p:cNvPicPr>
            <a:picLocks noChangeAspect="1"/>
          </p:cNvPicPr>
          <p:nvPr/>
        </p:nvPicPr>
        <p:blipFill>
          <a:blip r:embed="rId6"/>
          <a:stretch>
            <a:fillRect/>
          </a:stretch>
        </p:blipFill>
        <p:spPr>
          <a:xfrm>
            <a:off x="773073" y="6295906"/>
            <a:ext cx="1104424" cy="1325285"/>
          </a:xfrm>
          <a:prstGeom prst="rect">
            <a:avLst/>
          </a:prstGeom>
        </p:spPr>
      </p:pic>
      <p:sp>
        <p:nvSpPr>
          <p:cNvPr id="15" name="Text 7"/>
          <p:cNvSpPr/>
          <p:nvPr/>
        </p:nvSpPr>
        <p:spPr>
          <a:xfrm>
            <a:off x="2098358" y="6516767"/>
            <a:ext cx="2761178" cy="345043"/>
          </a:xfrm>
          <a:prstGeom prst="rect">
            <a:avLst/>
          </a:prstGeom>
          <a:noFill/>
          <a:ln/>
        </p:spPr>
        <p:txBody>
          <a:bodyPr wrap="none" lIns="0" tIns="0" rIns="0" bIns="0" rtlCol="0" anchor="t"/>
          <a:lstStyle/>
          <a:p>
            <a:pPr algn="l" indent="0" marL="0">
              <a:lnSpc>
                <a:spcPts val="2700"/>
              </a:lnSpc>
              <a:buNone/>
            </a:pPr>
            <a:r>
              <a:rPr lang="en-US" sz="2150" b="1" dirty="0">
                <a:solidFill>
                  <a:srgbClr val="DAD1E6"/>
                </a:solidFill>
                <a:latin typeface="Inconsolata Bold" pitchFamily="34" charset="0"/>
                <a:ea typeface="Inconsolata Bold" pitchFamily="34" charset="-122"/>
                <a:cs typeface="Inconsolata Bold" pitchFamily="34" charset="-120"/>
              </a:rPr>
              <a:t>Chạy kiểm định</a:t>
            </a:r>
            <a:endParaRPr lang="en-US" sz="2150" dirty="0"/>
          </a:p>
        </p:txBody>
      </p:sp>
      <p:sp>
        <p:nvSpPr>
          <p:cNvPr id="16" name="Text 8"/>
          <p:cNvSpPr/>
          <p:nvPr/>
        </p:nvSpPr>
        <p:spPr>
          <a:xfrm>
            <a:off x="2098358" y="6994327"/>
            <a:ext cx="6272570" cy="353378"/>
          </a:xfrm>
          <a:prstGeom prst="rect">
            <a:avLst/>
          </a:prstGeom>
          <a:noFill/>
          <a:ln/>
        </p:spPr>
        <p:txBody>
          <a:bodyPr wrap="none" lIns="0" tIns="0" rIns="0" bIns="0" rtlCol="0" anchor="t"/>
          <a:lstStyle/>
          <a:p>
            <a:pPr algn="l" indent="0" marL="0">
              <a:lnSpc>
                <a:spcPts val="2750"/>
              </a:lnSpc>
              <a:buNone/>
            </a:pPr>
            <a:r>
              <a:rPr lang="en-US" sz="1700" dirty="0">
                <a:solidFill>
                  <a:srgbClr val="DAD1E6"/>
                </a:solidFill>
                <a:latin typeface="Fira Sans" pitchFamily="34" charset="0"/>
                <a:ea typeface="Fira Sans" pitchFamily="34" charset="-122"/>
                <a:cs typeface="Fira Sans" pitchFamily="34" charset="-120"/>
              </a:rPr>
              <a:t>Nhấn OK để thực hiện và xem kết quả.</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00620"/>
            <a:ext cx="5953244"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Đọc Hiểu Kết Quả SPSS</a:t>
            </a:r>
            <a:endParaRPr lang="en-US" sz="4450" dirty="0"/>
          </a:p>
        </p:txBody>
      </p:sp>
      <p:sp>
        <p:nvSpPr>
          <p:cNvPr id="4" name="Shape 1"/>
          <p:cNvSpPr/>
          <p:nvPr/>
        </p:nvSpPr>
        <p:spPr>
          <a:xfrm>
            <a:off x="6280190" y="3149560"/>
            <a:ext cx="7556421" cy="2979420"/>
          </a:xfrm>
          <a:prstGeom prst="roundRect">
            <a:avLst>
              <a:gd name="adj" fmla="val 1142"/>
            </a:avLst>
          </a:prstGeom>
          <a:noFill/>
          <a:ln w="7620">
            <a:solidFill>
              <a:srgbClr val="FFFFFF">
                <a:alpha val="24000"/>
              </a:srgbClr>
            </a:solidFill>
            <a:prstDash val="solid"/>
          </a:ln>
        </p:spPr>
      </p:sp>
      <p:sp>
        <p:nvSpPr>
          <p:cNvPr id="5" name="Shape 2"/>
          <p:cNvSpPr/>
          <p:nvPr/>
        </p:nvSpPr>
        <p:spPr>
          <a:xfrm>
            <a:off x="6287810" y="3157180"/>
            <a:ext cx="7541181" cy="650319"/>
          </a:xfrm>
          <a:prstGeom prst="rect">
            <a:avLst/>
          </a:prstGeom>
          <a:solidFill>
            <a:srgbClr val="FFFFFF">
              <a:alpha val="4000"/>
            </a:srgbClr>
          </a:solidFill>
          <a:ln/>
        </p:spPr>
      </p:sp>
      <p:sp>
        <p:nvSpPr>
          <p:cNvPr id="6" name="Text 3"/>
          <p:cNvSpPr/>
          <p:nvPr/>
        </p:nvSpPr>
        <p:spPr>
          <a:xfrm>
            <a:off x="6514624" y="3300889"/>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Thông số</a:t>
            </a:r>
            <a:endParaRPr lang="en-US" sz="1750" dirty="0"/>
          </a:p>
        </p:txBody>
      </p:sp>
      <p:sp>
        <p:nvSpPr>
          <p:cNvPr id="7" name="Text 4"/>
          <p:cNvSpPr/>
          <p:nvPr/>
        </p:nvSpPr>
        <p:spPr>
          <a:xfrm>
            <a:off x="10289024" y="3300889"/>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Ý nghĩa</a:t>
            </a:r>
            <a:endParaRPr lang="en-US" sz="1750" dirty="0"/>
          </a:p>
        </p:txBody>
      </p:sp>
      <p:sp>
        <p:nvSpPr>
          <p:cNvPr id="8" name="Shape 5"/>
          <p:cNvSpPr/>
          <p:nvPr/>
        </p:nvSpPr>
        <p:spPr>
          <a:xfrm>
            <a:off x="6287810" y="3807500"/>
            <a:ext cx="7541181" cy="650319"/>
          </a:xfrm>
          <a:prstGeom prst="rect">
            <a:avLst/>
          </a:prstGeom>
          <a:solidFill>
            <a:srgbClr val="000000">
              <a:alpha val="4000"/>
            </a:srgbClr>
          </a:solidFill>
          <a:ln/>
        </p:spPr>
      </p:sp>
      <p:sp>
        <p:nvSpPr>
          <p:cNvPr id="9" name="Text 6"/>
          <p:cNvSpPr/>
          <p:nvPr/>
        </p:nvSpPr>
        <p:spPr>
          <a:xfrm>
            <a:off x="6514624" y="3951208"/>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Test Statistic</a:t>
            </a:r>
            <a:endParaRPr lang="en-US" sz="1750" dirty="0"/>
          </a:p>
        </p:txBody>
      </p:sp>
      <p:sp>
        <p:nvSpPr>
          <p:cNvPr id="10" name="Text 7"/>
          <p:cNvSpPr/>
          <p:nvPr/>
        </p:nvSpPr>
        <p:spPr>
          <a:xfrm>
            <a:off x="10289024" y="3951208"/>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Giá trị thống kê D</a:t>
            </a:r>
            <a:endParaRPr lang="en-US" sz="1750" dirty="0"/>
          </a:p>
        </p:txBody>
      </p:sp>
      <p:sp>
        <p:nvSpPr>
          <p:cNvPr id="11" name="Shape 8"/>
          <p:cNvSpPr/>
          <p:nvPr/>
        </p:nvSpPr>
        <p:spPr>
          <a:xfrm>
            <a:off x="6287810" y="4457819"/>
            <a:ext cx="7541181" cy="650319"/>
          </a:xfrm>
          <a:prstGeom prst="rect">
            <a:avLst/>
          </a:prstGeom>
          <a:solidFill>
            <a:srgbClr val="FFFFFF">
              <a:alpha val="4000"/>
            </a:srgbClr>
          </a:solidFill>
          <a:ln/>
        </p:spPr>
      </p:sp>
      <p:sp>
        <p:nvSpPr>
          <p:cNvPr id="12" name="Text 9"/>
          <p:cNvSpPr/>
          <p:nvPr/>
        </p:nvSpPr>
        <p:spPr>
          <a:xfrm>
            <a:off x="6514624" y="4601528"/>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Asymp. Sig. (2-tailed)</a:t>
            </a:r>
            <a:endParaRPr lang="en-US" sz="1750" dirty="0"/>
          </a:p>
        </p:txBody>
      </p:sp>
      <p:sp>
        <p:nvSpPr>
          <p:cNvPr id="13" name="Text 10"/>
          <p:cNvSpPr/>
          <p:nvPr/>
        </p:nvSpPr>
        <p:spPr>
          <a:xfrm>
            <a:off x="10289024" y="4601528"/>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Giá trị p</a:t>
            </a:r>
            <a:endParaRPr lang="en-US" sz="1750" dirty="0"/>
          </a:p>
        </p:txBody>
      </p:sp>
      <p:sp>
        <p:nvSpPr>
          <p:cNvPr id="14" name="Shape 11"/>
          <p:cNvSpPr/>
          <p:nvPr/>
        </p:nvSpPr>
        <p:spPr>
          <a:xfrm>
            <a:off x="6287810" y="5108138"/>
            <a:ext cx="7541181" cy="1013222"/>
          </a:xfrm>
          <a:prstGeom prst="rect">
            <a:avLst/>
          </a:prstGeom>
          <a:solidFill>
            <a:srgbClr val="000000">
              <a:alpha val="4000"/>
            </a:srgbClr>
          </a:solidFill>
          <a:ln/>
        </p:spPr>
      </p:sp>
      <p:sp>
        <p:nvSpPr>
          <p:cNvPr id="15" name="Text 12"/>
          <p:cNvSpPr/>
          <p:nvPr/>
        </p:nvSpPr>
        <p:spPr>
          <a:xfrm>
            <a:off x="6514624" y="5251847"/>
            <a:ext cx="3313152"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Normal Parameters</a:t>
            </a:r>
            <a:endParaRPr lang="en-US" sz="1750" dirty="0"/>
          </a:p>
        </p:txBody>
      </p:sp>
      <p:sp>
        <p:nvSpPr>
          <p:cNvPr id="16" name="Text 13"/>
          <p:cNvSpPr/>
          <p:nvPr/>
        </p:nvSpPr>
        <p:spPr>
          <a:xfrm>
            <a:off x="10289024" y="5251847"/>
            <a:ext cx="3313152"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Trung bình và độ lệch chuẩn của mẫu</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179451"/>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Biểu Đồ Q-Q Plot</a:t>
            </a:r>
            <a:endParaRPr lang="en-US" sz="4450" dirty="0"/>
          </a:p>
        </p:txBody>
      </p:sp>
      <p:sp>
        <p:nvSpPr>
          <p:cNvPr id="4" name="Shape 1"/>
          <p:cNvSpPr/>
          <p:nvPr/>
        </p:nvSpPr>
        <p:spPr>
          <a:xfrm>
            <a:off x="793790" y="5228392"/>
            <a:ext cx="510302" cy="510302"/>
          </a:xfrm>
          <a:prstGeom prst="roundRect">
            <a:avLst>
              <a:gd name="adj" fmla="val 6667"/>
            </a:avLst>
          </a:prstGeom>
          <a:solidFill>
            <a:srgbClr val="433550"/>
          </a:solidFill>
          <a:ln/>
        </p:spPr>
      </p:sp>
      <p:sp>
        <p:nvSpPr>
          <p:cNvPr id="5" name="Text 2"/>
          <p:cNvSpPr/>
          <p:nvPr/>
        </p:nvSpPr>
        <p:spPr>
          <a:xfrm>
            <a:off x="878860"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1</a:t>
            </a:r>
            <a:endParaRPr lang="en-US" sz="2650" dirty="0"/>
          </a:p>
        </p:txBody>
      </p:sp>
      <p:sp>
        <p:nvSpPr>
          <p:cNvPr id="6" name="Text 3"/>
          <p:cNvSpPr/>
          <p:nvPr/>
        </p:nvSpPr>
        <p:spPr>
          <a:xfrm>
            <a:off x="1530906"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Định nghĩa</a:t>
            </a:r>
            <a:endParaRPr lang="en-US" sz="2200" dirty="0"/>
          </a:p>
        </p:txBody>
      </p:sp>
      <p:sp>
        <p:nvSpPr>
          <p:cNvPr id="7" name="Text 4"/>
          <p:cNvSpPr/>
          <p:nvPr/>
        </p:nvSpPr>
        <p:spPr>
          <a:xfrm>
            <a:off x="1530906" y="5796677"/>
            <a:ext cx="3421499"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Biểu đồ so sánh phân vị lý thuyết với phân vị thực tế của dữ liệu.</a:t>
            </a:r>
            <a:endParaRPr lang="en-US" sz="1750" dirty="0"/>
          </a:p>
        </p:txBody>
      </p:sp>
      <p:sp>
        <p:nvSpPr>
          <p:cNvPr id="8" name="Shape 5"/>
          <p:cNvSpPr/>
          <p:nvPr/>
        </p:nvSpPr>
        <p:spPr>
          <a:xfrm>
            <a:off x="5235893" y="5228392"/>
            <a:ext cx="510302" cy="510302"/>
          </a:xfrm>
          <a:prstGeom prst="roundRect">
            <a:avLst>
              <a:gd name="adj" fmla="val 6667"/>
            </a:avLst>
          </a:prstGeom>
          <a:solidFill>
            <a:srgbClr val="433550"/>
          </a:solidFill>
          <a:ln/>
        </p:spPr>
      </p:sp>
      <p:sp>
        <p:nvSpPr>
          <p:cNvPr id="9" name="Text 6"/>
          <p:cNvSpPr/>
          <p:nvPr/>
        </p:nvSpPr>
        <p:spPr>
          <a:xfrm>
            <a:off x="5320963"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2</a:t>
            </a:r>
            <a:endParaRPr lang="en-US" sz="2650" dirty="0"/>
          </a:p>
        </p:txBody>
      </p:sp>
      <p:sp>
        <p:nvSpPr>
          <p:cNvPr id="10" name="Text 7"/>
          <p:cNvSpPr/>
          <p:nvPr/>
        </p:nvSpPr>
        <p:spPr>
          <a:xfrm>
            <a:off x="5973008"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Đọc hiểu</a:t>
            </a:r>
            <a:endParaRPr lang="en-US" sz="2200" dirty="0"/>
          </a:p>
        </p:txBody>
      </p:sp>
      <p:sp>
        <p:nvSpPr>
          <p:cNvPr id="11" name="Text 8"/>
          <p:cNvSpPr/>
          <p:nvPr/>
        </p:nvSpPr>
        <p:spPr>
          <a:xfrm>
            <a:off x="5973008" y="5796677"/>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Điểm nằm gần đường thẳng chéo thể hiện sự phù hợp với phân phối chuẩn.</a:t>
            </a:r>
            <a:endParaRPr lang="en-US" sz="1750" dirty="0"/>
          </a:p>
        </p:txBody>
      </p:sp>
      <p:sp>
        <p:nvSpPr>
          <p:cNvPr id="12" name="Shape 9"/>
          <p:cNvSpPr/>
          <p:nvPr/>
        </p:nvSpPr>
        <p:spPr>
          <a:xfrm>
            <a:off x="9677995" y="5228392"/>
            <a:ext cx="510302" cy="510302"/>
          </a:xfrm>
          <a:prstGeom prst="roundRect">
            <a:avLst>
              <a:gd name="adj" fmla="val 6667"/>
            </a:avLst>
          </a:prstGeom>
          <a:solidFill>
            <a:srgbClr val="433550"/>
          </a:solidFill>
          <a:ln/>
        </p:spPr>
      </p:sp>
      <p:sp>
        <p:nvSpPr>
          <p:cNvPr id="13" name="Text 10"/>
          <p:cNvSpPr/>
          <p:nvPr/>
        </p:nvSpPr>
        <p:spPr>
          <a:xfrm>
            <a:off x="9763065" y="5270897"/>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DAD1E6"/>
                </a:solidFill>
                <a:latin typeface="Inconsolata Bold" pitchFamily="34" charset="0"/>
                <a:ea typeface="Inconsolata Bold" pitchFamily="34" charset="-122"/>
                <a:cs typeface="Inconsolata Bold" pitchFamily="34" charset="-120"/>
              </a:rPr>
              <a:t>3</a:t>
            </a:r>
            <a:endParaRPr lang="en-US" sz="2650" dirty="0"/>
          </a:p>
        </p:txBody>
      </p:sp>
      <p:sp>
        <p:nvSpPr>
          <p:cNvPr id="14" name="Text 11"/>
          <p:cNvSpPr/>
          <p:nvPr/>
        </p:nvSpPr>
        <p:spPr>
          <a:xfrm>
            <a:off x="10415111" y="530625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AD1E6"/>
                </a:solidFill>
                <a:latin typeface="Inconsolata Bold" pitchFamily="34" charset="0"/>
                <a:ea typeface="Inconsolata Bold" pitchFamily="34" charset="-122"/>
                <a:cs typeface="Inconsolata Bold" pitchFamily="34" charset="-120"/>
              </a:rPr>
              <a:t>Ý nghĩa</a:t>
            </a:r>
            <a:endParaRPr lang="en-US" sz="2200" dirty="0"/>
          </a:p>
        </p:txBody>
      </p:sp>
      <p:sp>
        <p:nvSpPr>
          <p:cNvPr id="15" name="Text 12"/>
          <p:cNvSpPr/>
          <p:nvPr/>
        </p:nvSpPr>
        <p:spPr>
          <a:xfrm>
            <a:off x="10415111" y="5796677"/>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Cung cấp hình ảnh trực quan về mức độ phù hợp của dữ liệu với phân phối chuẩn.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523053"/>
            <a:ext cx="9638586"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Ưu và Nhược Điểm của Kiểm Định K-S</a:t>
            </a:r>
            <a:endParaRPr lang="en-US" sz="4450" dirty="0"/>
          </a:p>
        </p:txBody>
      </p:sp>
      <p:sp>
        <p:nvSpPr>
          <p:cNvPr id="3" name="Text 1"/>
          <p:cNvSpPr/>
          <p:nvPr/>
        </p:nvSpPr>
        <p:spPr>
          <a:xfrm>
            <a:off x="793790" y="379880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Ưu điểm</a:t>
            </a:r>
            <a:endParaRPr lang="en-US" sz="2200" dirty="0"/>
          </a:p>
        </p:txBody>
      </p:sp>
      <p:sp>
        <p:nvSpPr>
          <p:cNvPr id="4" name="Text 2"/>
          <p:cNvSpPr/>
          <p:nvPr/>
        </p:nvSpPr>
        <p:spPr>
          <a:xfrm>
            <a:off x="793790" y="437995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Phi tham số, linh hoạt với nhiều loại phân phối</a:t>
            </a:r>
            <a:endParaRPr lang="en-US" sz="1750" dirty="0"/>
          </a:p>
        </p:txBody>
      </p:sp>
      <p:sp>
        <p:nvSpPr>
          <p:cNvPr id="5" name="Text 3"/>
          <p:cNvSpPr/>
          <p:nvPr/>
        </p:nvSpPr>
        <p:spPr>
          <a:xfrm>
            <a:off x="793790" y="482215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Không yêu cầu mẫu lớn</a:t>
            </a:r>
            <a:endParaRPr lang="en-US" sz="1750" dirty="0"/>
          </a:p>
        </p:txBody>
      </p:sp>
      <p:sp>
        <p:nvSpPr>
          <p:cNvPr id="6" name="Text 4"/>
          <p:cNvSpPr/>
          <p:nvPr/>
        </p:nvSpPr>
        <p:spPr>
          <a:xfrm>
            <a:off x="793790" y="52643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Cung cấp biểu đồ trực quan</a:t>
            </a:r>
            <a:endParaRPr lang="en-US" sz="1750" dirty="0"/>
          </a:p>
        </p:txBody>
      </p:sp>
      <p:sp>
        <p:nvSpPr>
          <p:cNvPr id="7" name="Text 5"/>
          <p:cNvSpPr/>
          <p:nvPr/>
        </p:nvSpPr>
        <p:spPr>
          <a:xfrm>
            <a:off x="7599521" y="379880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Nhược điểm</a:t>
            </a:r>
            <a:endParaRPr lang="en-US" sz="2200" dirty="0"/>
          </a:p>
        </p:txBody>
      </p:sp>
      <p:sp>
        <p:nvSpPr>
          <p:cNvPr id="8" name="Text 6"/>
          <p:cNvSpPr/>
          <p:nvPr/>
        </p:nvSpPr>
        <p:spPr>
          <a:xfrm>
            <a:off x="7599521" y="437995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Nhạy cảm với mẫu lớn</a:t>
            </a:r>
            <a:endParaRPr lang="en-US" sz="1750" dirty="0"/>
          </a:p>
        </p:txBody>
      </p:sp>
      <p:sp>
        <p:nvSpPr>
          <p:cNvPr id="9" name="Text 7"/>
          <p:cNvSpPr/>
          <p:nvPr/>
        </p:nvSpPr>
        <p:spPr>
          <a:xfrm>
            <a:off x="7599521" y="482215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Không hiệu quả với một số phân phối đặc biệt</a:t>
            </a:r>
            <a:endParaRPr lang="en-US" sz="1750" dirty="0"/>
          </a:p>
        </p:txBody>
      </p:sp>
      <p:sp>
        <p:nvSpPr>
          <p:cNvPr id="10" name="Text 8"/>
          <p:cNvSpPr/>
          <p:nvPr/>
        </p:nvSpPr>
        <p:spPr>
          <a:xfrm>
            <a:off x="7599521" y="52643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AD1E6"/>
                </a:solidFill>
                <a:latin typeface="Fira Sans" pitchFamily="34" charset="0"/>
                <a:ea typeface="Fira Sans" pitchFamily="34" charset="-122"/>
                <a:cs typeface="Fira Sans" pitchFamily="34" charset="-120"/>
              </a:rPr>
              <a:t>Khó xác định nguyên nhân khi bác bỏ H0</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2025-10-09T15:54:09Z</dcterms:created>
  <dcterms:modified xsi:type="dcterms:W3CDTF">2025-10-09T15:54:09Z</dcterms:modified>
</cp:coreProperties>
</file>